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28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5" r:id="rId3"/>
    <p:sldId id="299" r:id="rId4"/>
    <p:sldId id="300" r:id="rId5"/>
    <p:sldId id="301" r:id="rId6"/>
    <p:sldId id="302" r:id="rId7"/>
    <p:sldId id="298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4000" dirty="0"/>
            <a:t>Navedi po tri najmoćnije zemlje Antante i Trojnog saveza. </a:t>
          </a:r>
          <a:endParaRPr lang="en-US" sz="4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/>
            <a:t>Što je bio uzrok najveće napetosti između dva saveza?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2800" b="0" dirty="0">
              <a:latin typeface="Arial" panose="020B0604020202020204" pitchFamily="34" charset="0"/>
              <a:cs typeface="Arial" panose="020B0604020202020204" pitchFamily="34" charset="0"/>
            </a:rPr>
            <a:t>Upiši četiri velika bojišta Prvog svjetskog rata.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Što je pozicijsko ratovanje?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>
              <a:latin typeface="Arial" panose="020B0604020202020204" pitchFamily="34" charset="0"/>
              <a:cs typeface="Arial" panose="020B0604020202020204" pitchFamily="34" charset="0"/>
            </a:rPr>
            <a:t>Navedi dvije najkrvavije bitke 1916. godine.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2800" b="0" dirty="0">
              <a:latin typeface="Arial" panose="020B0604020202020204" pitchFamily="34" charset="0"/>
              <a:cs typeface="Arial" panose="020B0604020202020204" pitchFamily="34" charset="0"/>
            </a:rPr>
            <a:t>Opiši život vojnika u rovovima.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Navedi nova oružja u Prvom svjetskom ratu.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>
              <a:latin typeface="Arial" panose="020B0604020202020204" pitchFamily="34" charset="0"/>
              <a:cs typeface="Arial" panose="020B0604020202020204" pitchFamily="34" charset="0"/>
            </a:rPr>
            <a:t>Koja je država prednjačila u podmorničkom ratu?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Navedi razloge ulaska SAD-a u Prvi svjetski rat.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>
              <a:latin typeface="Arial" panose="020B0604020202020204" pitchFamily="34" charset="0"/>
              <a:cs typeface="Arial" panose="020B0604020202020204" pitchFamily="34" charset="0"/>
            </a:rPr>
            <a:t>Zašto i kada je Rusija izašla iz rata?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b="0" i="0" dirty="0"/>
            <a:t>Zašto su se žene masovno počele zapošljavati tijekom Prvog svjetskog rata?</a:t>
          </a:r>
          <a:endParaRPr lang="en-US" sz="32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>
              <a:latin typeface="Arial" panose="020B0604020202020204" pitchFamily="34" charset="0"/>
              <a:cs typeface="Arial" panose="020B0604020202020204" pitchFamily="34" charset="0"/>
            </a:rPr>
            <a:t>Što znači da je Prvi svjetski rat bio totalni rat?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b="0" i="0" dirty="0"/>
            <a:t>Što je dezertiranje? Kako se kažnjavalo?</a:t>
          </a:r>
          <a:endParaRPr lang="en-US" sz="32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>
              <a:latin typeface="Arial" panose="020B0604020202020204" pitchFamily="34" charset="0"/>
              <a:cs typeface="Arial" panose="020B0604020202020204" pitchFamily="34" charset="0"/>
            </a:rPr>
            <a:t>Što je ratna propaganda?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b="0" i="0" dirty="0"/>
            <a:t>Kada i čijom pobjedom je završio Prvi svjetski rat?</a:t>
          </a:r>
          <a:endParaRPr lang="en-US" sz="32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>
              <a:latin typeface="Arial" panose="020B0604020202020204" pitchFamily="34" charset="0"/>
              <a:cs typeface="Arial" panose="020B0604020202020204" pitchFamily="34" charset="0"/>
            </a:rPr>
            <a:t>Što se dogodilo s Austro-Ugarskom nakon rata?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b="0" i="0" dirty="0"/>
            <a:t>Na čijoj strani su </a:t>
          </a:r>
          <a:r>
            <a:rPr lang="hr-HR" sz="3200" b="0" i="0" dirty="0" smtClean="0"/>
            <a:t>Hrvati </a:t>
          </a:r>
          <a:r>
            <a:rPr lang="hr-HR" sz="3200" b="0" i="0" dirty="0"/>
            <a:t>ratovali u Prvom svjetskom ratu?</a:t>
          </a:r>
          <a:endParaRPr lang="en-US" sz="32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/>
            <a:t>Zašto je dezertiranje bilo masovno u </a:t>
          </a:r>
          <a:r>
            <a:rPr lang="hr-HR" sz="3200" b="0" dirty="0" err="1" smtClean="0"/>
            <a:t>austro</a:t>
          </a:r>
          <a:r>
            <a:rPr lang="hr-HR" sz="3200" b="0" dirty="0" smtClean="0"/>
            <a:t>-ugarskoj </a:t>
          </a:r>
          <a:r>
            <a:rPr lang="hr-HR" sz="3200" b="0" dirty="0"/>
            <a:t>vojsci?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b="0" i="0" dirty="0"/>
            <a:t>Što je „zeleni kadar”?</a:t>
          </a:r>
          <a:endParaRPr lang="en-US" sz="36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/>
            <a:t>Navedi zadaće Jugoslavenskog odbora.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2800" b="0" dirty="0">
              <a:latin typeface="Arial" panose="020B0604020202020204" pitchFamily="34" charset="0"/>
              <a:cs typeface="Arial" panose="020B0604020202020204" pitchFamily="34" charset="0"/>
            </a:rPr>
            <a:t>Prepoznaj osobu. Što znaš o njemu? Kakve stavove je zastupao?</a:t>
          </a:r>
          <a:endParaRPr 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0" presStyleCnt="1"/>
      <dgm:spPr/>
    </dgm:pt>
    <dgm:pt modelId="{E9575634-5329-4EE4-8CEA-FCABFAC688B9}" type="pres">
      <dgm:prSet presAssocID="{5D156975-1F19-413F-B979-4F74CA7B5D1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51E04804-817B-4512-8C38-25F85DCAC33F}" type="presParOf" srcId="{6DC47859-2BB8-44C8-84BD-0AB2AA9BE097}" destId="{080CE850-1660-42FC-929C-558F11C545F0}" srcOrd="0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4000" dirty="0"/>
            <a:t>Što je militarizam?</a:t>
          </a:r>
          <a:endParaRPr lang="en-US" sz="4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dirty="0"/>
            <a:t>Tko je ubio Franju Ferdinanda i njegovu ženu Sofiju u Sarajevu 28. lipnja 1914. godine?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Što je Austro-Ugarska zahtijevala od Srbije nakon atentata?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>
              <a:latin typeface="Arial" panose="020B0604020202020204" pitchFamily="34" charset="0"/>
              <a:cs typeface="Arial" panose="020B0604020202020204" pitchFamily="34" charset="0"/>
            </a:rPr>
            <a:t>Kada je Austro-Ugarska objavila rat Srbiji?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Što je mobilizacija?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>
              <a:latin typeface="Arial" panose="020B0604020202020204" pitchFamily="34" charset="0"/>
              <a:cs typeface="Arial" panose="020B0604020202020204" pitchFamily="34" charset="0"/>
            </a:rPr>
            <a:t>Na čiju stranu i zašto je Osmansko Carstvo 1914. godine ušlo u rat?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Kada i zašto je Italija ušla u rat na stranu Antante?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>
              <a:latin typeface="Arial" panose="020B0604020202020204" pitchFamily="34" charset="0"/>
              <a:cs typeface="Arial" panose="020B0604020202020204" pitchFamily="34" charset="0"/>
            </a:rPr>
            <a:t>Kakvo je značenje Londonski ugovor imao za Hrvatsku?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/>
            <a:t>Navedi po tri najmoćnije zemlje Antante i Trojnog saveza. </a:t>
          </a:r>
          <a:endParaRPr lang="en-US" sz="4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kern="1200" dirty="0"/>
            <a:t>Što je bio uzrok najveće napetosti između dva saveza?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0" y="227195"/>
          <a:ext cx="3462291" cy="2198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384699" y="592659"/>
          <a:ext cx="3462291" cy="2198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>
              <a:latin typeface="Arial" panose="020B0604020202020204" pitchFamily="34" charset="0"/>
              <a:cs typeface="Arial" panose="020B0604020202020204" pitchFamily="34" charset="0"/>
            </a:rPr>
            <a:t>Upiši četiri velika bojišta Prvog svjetskog rata.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699" y="592659"/>
        <a:ext cx="3462291" cy="219855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Što je pozicijsko ratovanje?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>
              <a:latin typeface="Arial" panose="020B0604020202020204" pitchFamily="34" charset="0"/>
              <a:cs typeface="Arial" panose="020B0604020202020204" pitchFamily="34" charset="0"/>
            </a:rPr>
            <a:t>Navedi dvije najkrvavije bitke 1916. godine.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0" y="227195"/>
          <a:ext cx="3462291" cy="2198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384699" y="592659"/>
          <a:ext cx="3462291" cy="2198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>
              <a:latin typeface="Arial" panose="020B0604020202020204" pitchFamily="34" charset="0"/>
              <a:cs typeface="Arial" panose="020B0604020202020204" pitchFamily="34" charset="0"/>
            </a:rPr>
            <a:t>Opiši život vojnika u rovovima.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699" y="592659"/>
        <a:ext cx="3462291" cy="219855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Navedi nova oružja u Prvom svjetskom ratu.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>
              <a:latin typeface="Arial" panose="020B0604020202020204" pitchFamily="34" charset="0"/>
              <a:cs typeface="Arial" panose="020B0604020202020204" pitchFamily="34" charset="0"/>
            </a:rPr>
            <a:t>Koja je država prednjačila u podmorničkom ratu?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Navedi razloge ulaska SAD-a u Prvi svjetski rat.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>
              <a:latin typeface="Arial" panose="020B0604020202020204" pitchFamily="34" charset="0"/>
              <a:cs typeface="Arial" panose="020B0604020202020204" pitchFamily="34" charset="0"/>
            </a:rPr>
            <a:t>Zašto i kada je Rusija izašla iz rata?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i="0" kern="1200" dirty="0"/>
            <a:t>Zašto su se žene masovno počele zapošljavati tijekom Prvog svjetskog rata?</a:t>
          </a:r>
          <a:endParaRPr lang="en-US" sz="32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>
              <a:latin typeface="Arial" panose="020B0604020202020204" pitchFamily="34" charset="0"/>
              <a:cs typeface="Arial" panose="020B0604020202020204" pitchFamily="34" charset="0"/>
            </a:rPr>
            <a:t>Što znači da je Prvi svjetski rat bio totalni rat?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i="0" kern="1200" dirty="0"/>
            <a:t>Što je dezertiranje? Kako se kažnjavalo?</a:t>
          </a:r>
          <a:endParaRPr lang="en-US" sz="32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>
              <a:latin typeface="Arial" panose="020B0604020202020204" pitchFamily="34" charset="0"/>
              <a:cs typeface="Arial" panose="020B0604020202020204" pitchFamily="34" charset="0"/>
            </a:rPr>
            <a:t>Što je ratna propaganda?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i="0" kern="1200" dirty="0"/>
            <a:t>Kada i čijom pobjedom je završio Prvi svjetski rat?</a:t>
          </a:r>
          <a:endParaRPr lang="en-US" sz="32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>
              <a:latin typeface="Arial" panose="020B0604020202020204" pitchFamily="34" charset="0"/>
              <a:cs typeface="Arial" panose="020B0604020202020204" pitchFamily="34" charset="0"/>
            </a:rPr>
            <a:t>Što se dogodilo s Austro-Ugarskom nakon rata?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i="0" kern="1200" dirty="0"/>
            <a:t>Na čijoj strani su </a:t>
          </a:r>
          <a:r>
            <a:rPr lang="hr-HR" sz="3200" b="0" i="0" kern="1200" dirty="0" smtClean="0"/>
            <a:t>Hrvati </a:t>
          </a:r>
          <a:r>
            <a:rPr lang="hr-HR" sz="3200" b="0" i="0" kern="1200" dirty="0"/>
            <a:t>ratovali u Prvom svjetskom ratu?</a:t>
          </a:r>
          <a:endParaRPr lang="en-US" sz="32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/>
            <a:t>Zašto je dezertiranje bilo masovno u </a:t>
          </a:r>
          <a:r>
            <a:rPr lang="hr-HR" sz="3200" b="0" kern="1200" dirty="0" err="1" smtClean="0"/>
            <a:t>austro</a:t>
          </a:r>
          <a:r>
            <a:rPr lang="hr-HR" sz="3200" b="0" kern="1200" dirty="0" smtClean="0"/>
            <a:t>-ugarskoj </a:t>
          </a:r>
          <a:r>
            <a:rPr lang="hr-HR" sz="3200" b="0" kern="1200" dirty="0"/>
            <a:t>vojsci?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0" i="0" kern="1200" dirty="0"/>
            <a:t>Što je „zeleni kadar”?</a:t>
          </a:r>
          <a:endParaRPr lang="en-US" sz="36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/>
            <a:t>Navedi zadaće Jugoslavenskog odbora.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FE5EA-1CEC-4147-92F4-8AD5620C3564}">
      <dsp:nvSpPr>
        <dsp:cNvPr id="0" name=""/>
        <dsp:cNvSpPr/>
      </dsp:nvSpPr>
      <dsp:spPr>
        <a:xfrm>
          <a:off x="0" y="178407"/>
          <a:ext cx="3893745" cy="247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432638" y="589414"/>
          <a:ext cx="3893745" cy="247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>
              <a:latin typeface="Arial" panose="020B0604020202020204" pitchFamily="34" charset="0"/>
              <a:cs typeface="Arial" panose="020B0604020202020204" pitchFamily="34" charset="0"/>
            </a:rPr>
            <a:t>Prepoznaj osobu. Što znaš o njemu? Kakve stavove je zastupao?</a:t>
          </a:r>
          <a:endParaRPr 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638" y="589414"/>
        <a:ext cx="3893745" cy="24725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/>
            <a:t>Što je militarizam?</a:t>
          </a:r>
          <a:endParaRPr lang="en-US" sz="4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Tko je ubio Franju Ferdinanda i njegovu ženu Sofiju u Sarajevu 28. lipnja 1914. godine?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Što je Austro-Ugarska zahtijevala od Srbije nakon atentata?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>
              <a:latin typeface="Arial" panose="020B0604020202020204" pitchFamily="34" charset="0"/>
              <a:cs typeface="Arial" panose="020B0604020202020204" pitchFamily="34" charset="0"/>
            </a:rPr>
            <a:t>Kada je Austro-Ugarska objavila rat Srbiji?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Što je mobilizacija?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>
              <a:latin typeface="Arial" panose="020B0604020202020204" pitchFamily="34" charset="0"/>
              <a:cs typeface="Arial" panose="020B0604020202020204" pitchFamily="34" charset="0"/>
            </a:rPr>
            <a:t>Na čiju stranu i zašto je Osmansko Carstvo 1914. godine ušlo u rat?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Kada i zašto je Italija ušla u rat na stranu Antante?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>
              <a:latin typeface="Arial" panose="020B0604020202020204" pitchFamily="34" charset="0"/>
              <a:cs typeface="Arial" panose="020B0604020202020204" pitchFamily="34" charset="0"/>
            </a:rPr>
            <a:t>Kakvo je značenje Londonski ugovor imao za Hrvatsku?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A0716A-8181-4243-96A7-24F9BC4E5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DBAED5A-5947-40D4-9113-C4C013CDE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7B8A80C-22DC-4DB4-80E1-EDB8EE9C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0839-B1D1-46D1-B306-83528395779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0CEBD29-B539-4C2B-BECF-5E58E7E0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035EE97-F401-4FA4-A184-85B14AE1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C083-9E5A-434C-82A9-0B3C7B369E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6180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870EBE-B5A0-47CF-9D51-140805E6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05BFB83-1B58-4121-83EC-02A462956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EAEF1F1-DFBD-4E30-BFAD-EA54DFB2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0839-B1D1-46D1-B306-83528395779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D427ED7-6D4B-46A4-846C-5C0A1E58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04E9572-E894-4B80-B9F6-0317D3A5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C083-9E5A-434C-82A9-0B3C7B369E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1511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BC40054E-5D09-4D9B-81A7-CF61BBCEE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00E590D-EAD0-4930-B2E9-5B541F19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1E9463D-75AF-4DE5-9DC0-431DE605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0839-B1D1-46D1-B306-83528395779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AFA1512-1909-4E6C-9C2C-A3DE8012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90C39BA-CCA1-4E17-8A92-4D511DE6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C083-9E5A-434C-82A9-0B3C7B369E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848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078AA1-78EF-4837-AEDF-7F1FA04E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E41BB5E-0BF1-4ED7-9696-4BF44992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EB73899-65A8-45CB-8F60-C6D4C38B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0839-B1D1-46D1-B306-83528395779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426A569-7E99-427E-A401-DC344F0A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47F56A3-04D0-4EBC-9097-802817DD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C083-9E5A-434C-82A9-0B3C7B369E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7639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62C53C-D9FD-46CE-9D66-2A145F20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885D724-FBC7-44DE-92DE-077F62942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1FE88AD-3146-4174-A217-E016091F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0839-B1D1-46D1-B306-83528395779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4E5F5B0-C19F-4F66-919F-E6E64C61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43750A2-434B-4048-9664-3E40BF8F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C083-9E5A-434C-82A9-0B3C7B369E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1381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A06852-41C8-4847-AA3D-28A403AB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FC01BEA-6BDE-4A2D-A0E5-6A1689DE4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2E340BC-2356-4146-874C-B1167955F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DDF843C-B97C-4E3F-AE4B-64AA7150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0839-B1D1-46D1-B306-83528395779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67F69F7-6BE6-435F-A1F1-DB76A199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797585C-EBF7-40F7-AE92-5473E92A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C083-9E5A-434C-82A9-0B3C7B369E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4600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D1E3E9-3556-43A0-92FF-3E8E820E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799542D-EAA1-4EB3-AFB5-73C7FD616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0F1B549-66EB-4329-A896-5B83F6FA5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8ABDFDD-7B3A-4875-9448-402C09001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1209FB8D-E850-4D08-B627-0E6C4DDBC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E8E4C19-A64F-449B-B96F-6DA96908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0839-B1D1-46D1-B306-83528395779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420A8598-7BB5-4B22-9E9E-C7298720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D97AD469-4942-4D39-B816-E2B06CCA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C083-9E5A-434C-82A9-0B3C7B369E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7521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9911A1-5856-4125-9DAC-E5F12FAB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C6DB1A5-797B-46C8-AC7E-7389C3A3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0839-B1D1-46D1-B306-83528395779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7E9BEAB-B386-4B5E-9B24-4CD4BEBE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4A205911-279E-4CF4-8B80-DE7446D1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C083-9E5A-434C-82A9-0B3C7B369E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159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50586C0F-6491-451C-9D75-5B0C0FC4D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0839-B1D1-46D1-B306-83528395779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D40BE07-A046-4D90-B88D-5D277ED7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37585065-AFC1-4BB3-965F-F99A52AB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C083-9E5A-434C-82A9-0B3C7B369E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270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B52D57-0DE8-4B2A-B8D6-6AAAE259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29D7E59-8B09-4FEC-B6D3-D9051048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D5C0904-98E5-437E-BEB9-2F0F6AF73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B4E6AC8-E5B9-4119-85B6-A05895B1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0839-B1D1-46D1-B306-83528395779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99AFA8D-12E5-4D35-8B51-2DCF9F2A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35E859E-A5C5-430C-827C-5D90AAA9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C083-9E5A-434C-82A9-0B3C7B369E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0889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3B19BF-E27A-4F38-9B36-815AD8E4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7ABE4FAC-F0CA-488E-B43E-AB061F45F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E358D61-6B67-4B4E-BBA9-AC6C13BF7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56738CB-BDB5-4720-918A-17A852F2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0839-B1D1-46D1-B306-83528395779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A86BA05-ED70-4C19-ABEF-6F86AC49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00653F3-4C38-4047-A29A-27D21C5B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C083-9E5A-434C-82A9-0B3C7B369E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5798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4695E55-72D9-436E-8D56-630B95A1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63804FA-7B03-4AE8-A349-F8A4985BC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45A90DA-AE7D-4805-811D-718E086B9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A0839-B1D1-46D1-B306-835283957797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B0899EE-C203-4EC5-875B-F7CF89E2E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599AFAF-D17A-4949-A7EA-87B61B7B0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DC083-9E5A-434C-82A9-0B3C7B369E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707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3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3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3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3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92784"/>
            <a:ext cx="7772400" cy="876055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Ponavljanje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Prvi svjetski rat. Hrvatska u Prvom svjetskom ratu</a:t>
            </a:r>
            <a:endParaRPr lang="hr-HR" sz="2800" dirty="0"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10" name="Slika 9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7B9ACD24-D10C-4785-BC18-2280E99D6D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39" y="1847572"/>
            <a:ext cx="16245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0653619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94671" y="2797674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647" y="5842672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>
                <a:solidFill>
                  <a:schemeClr val="bg1"/>
                </a:solidFill>
              </a:rPr>
              <a:t>Bojni otrovi, zrakoplov, tenkovi, podmornice.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843850" y="3831916"/>
            <a:ext cx="48472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4000" dirty="0">
                <a:solidFill>
                  <a:schemeClr val="bg1"/>
                </a:solidFill>
              </a:rPr>
              <a:t>Njemačka.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hr-HR" sz="4000" dirty="0">
              <a:solidFill>
                <a:schemeClr val="bg1"/>
              </a:solidFill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0904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2583425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94671" y="2797674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6016" y="5889565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</a:rPr>
              <a:t>Njemačke podmornice potapale američke trgovačke brodove, gospodarski interesi - američke banke obilno kreditirale francuske i britanske ratne pohode – ukoliko Antanta izgubi rat, kredite ne bi imao tko vraćati.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843850" y="3831916"/>
            <a:ext cx="48472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1917. godine sklopila je primirje s Njemačkom i Austro-Ugarskom. Rusija je imala tešku gospodarsku situaciju, a zbog takvog stanja su boljševici (komunisti) oružanom borbom preuzeli vlast u Rusiji.</a:t>
            </a:r>
          </a:p>
          <a:p>
            <a:pPr lvl="0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hr-HR" sz="4000" dirty="0">
              <a:solidFill>
                <a:schemeClr val="bg1"/>
              </a:solidFill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1947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3439664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94671" y="2797674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6016" y="5873934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Muškarci su masivno novačeni u vojsku, pa je ponestalo radne snage. </a:t>
            </a:r>
            <a:endParaRPr lang="en-US" sz="3200" dirty="0">
              <a:solidFill>
                <a:schemeClr val="bg1"/>
              </a:solidFill>
            </a:endParaRPr>
          </a:p>
          <a:p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843850" y="3831916"/>
            <a:ext cx="4847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Zahvatio je sva područja društvenog života unutar zaraćenih država.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68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8512402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94671" y="2797674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6017" y="5858303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Napuštanje, bijeg iz vojne jedinice ili izbjegavanje vojnih obveza bez odobrenja nadređenih. Kažnjavalo se smrću. </a:t>
            </a:r>
            <a:endParaRPr lang="hr-HR" sz="66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843850" y="3831916"/>
            <a:ext cx="4847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Ratna propaganda za cilj ima blaćenje neprijateljske vojske, pa i cijelog naroda.</a:t>
            </a:r>
          </a:p>
          <a:p>
            <a:pPr lvl="0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hr-HR" sz="4000" dirty="0">
              <a:solidFill>
                <a:schemeClr val="bg1"/>
              </a:solidFill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5384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3364732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94671" y="2797674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8201" y="5873933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11. studenog 1918. godine posljednja je kapitulirala Njemačka. Sile Antante su pobijedile u ratu.</a:t>
            </a:r>
            <a:endParaRPr lang="hr-HR" sz="72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843850" y="3831916"/>
            <a:ext cx="48472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Austro-Ugarska se raspala.</a:t>
            </a:r>
          </a:p>
          <a:p>
            <a:pPr lvl="0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hr-HR" sz="4000" dirty="0">
              <a:solidFill>
                <a:schemeClr val="bg1"/>
              </a:solidFill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0103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6928439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94671" y="2797674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Na strani Trojnog saveza.</a:t>
            </a:r>
            <a:endParaRPr lang="hr-HR" sz="80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843850" y="3831916"/>
            <a:ext cx="48472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Velik broj unovačenih Hrvata nije se slagao s austrougarskim ratnim ciljevima.</a:t>
            </a:r>
            <a:endParaRPr lang="hr-HR" sz="4000" dirty="0">
              <a:solidFill>
                <a:schemeClr val="bg1"/>
              </a:solidFill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41665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5347648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94671" y="2797674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81750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Naziv za dezertere u Hrvatskoj tijekom Prvog svjetskog rata, </a:t>
            </a:r>
            <a:r>
              <a:rPr lang="hr-HR" sz="2400" b="0" dirty="0">
                <a:solidFill>
                  <a:schemeClr val="bg1"/>
                </a:solidFill>
              </a:rPr>
              <a:t>uglavnom se skrivali po šumama, glavni cilj najčešće </a:t>
            </a:r>
            <a:r>
              <a:rPr lang="hr-HR" sz="2400" b="0">
                <a:solidFill>
                  <a:schemeClr val="bg1"/>
                </a:solidFill>
              </a:rPr>
              <a:t>bila pljačka.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843850" y="3831916"/>
            <a:ext cx="48472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R</a:t>
            </a:r>
            <a:r>
              <a:rPr lang="hr-HR" sz="2400" b="0" i="0" dirty="0">
                <a:solidFill>
                  <a:schemeClr val="bg1"/>
                </a:solidFill>
              </a:rPr>
              <a:t>aspad Austro-Ugarske nakon rata, ujedinjene onih njezinih dijelova u kojima su živjeli Hrvati, Slovenci i Srbi sa Srbijom i Crnom Gorom.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3200" b="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4831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ano Supilo - Wikipedia">
            <a:extLst>
              <a:ext uri="{FF2B5EF4-FFF2-40B4-BE49-F238E27FC236}">
                <a16:creationId xmlns:a16="http://schemas.microsoft.com/office/drawing/2014/main" xmlns="" id="{1D35757D-0187-485E-93CE-8A2E1757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694" y="133165"/>
            <a:ext cx="4755501" cy="6101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3F93CFB5-0D16-434F-86B0-AF356DB22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3901613"/>
              </p:ext>
            </p:extLst>
          </p:nvPr>
        </p:nvGraphicFramePr>
        <p:xfrm>
          <a:off x="7412854" y="1970843"/>
          <a:ext cx="4326384" cy="324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23AD4B-1941-4BF8-BBC1-24DFE636FA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385" y="5873934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C4D6E16-E57B-49AC-9CDE-11790F3709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6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1567158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647" y="5873934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Antanta: Ujedinjeno Kraljevstvo, Francuska i Rusija</a:t>
            </a:r>
          </a:p>
          <a:p>
            <a:pPr lvl="0"/>
            <a:r>
              <a:rPr lang="hr-HR" sz="3200" dirty="0">
                <a:solidFill>
                  <a:schemeClr val="bg1"/>
                </a:solidFill>
              </a:rPr>
              <a:t>Trojni savez: Njemačka, Austro-Ugarska i Italija.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834973" y="4000592"/>
            <a:ext cx="48472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dirty="0">
                <a:solidFill>
                  <a:schemeClr val="bg1"/>
                </a:solidFill>
              </a:rPr>
              <a:t>Preraspodjela kolonija koju je tražio Trojni savez, očuvanje postojećih kolonija što su zagovarale članice Antante.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013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6757239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647" y="5850488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>
                <a:solidFill>
                  <a:schemeClr val="bg1"/>
                </a:solidFill>
              </a:rPr>
              <a:t>Povećani utjecaj vojske na društvo u cjelini.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834973" y="4000592"/>
            <a:ext cx="48472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dirty="0">
                <a:solidFill>
                  <a:schemeClr val="bg1"/>
                </a:solidFill>
              </a:rPr>
              <a:t>Gavrilo Princip, pripadnik tajne organizacije „Mlada Bosna”.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231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7512139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58303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Izrazila je sumnju u sudjelovanje srpskih vojnih krugova u atentatu, zahtijevala da u istrazi o atentatu, koja bi se provela na teritoriju Srbije, sudjeluju i istražitelji iz Austro-Ugarske. 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hr-HR" sz="36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834973" y="4000592"/>
            <a:ext cx="4847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>
                <a:solidFill>
                  <a:schemeClr val="bg1"/>
                </a:solidFill>
              </a:rPr>
              <a:t>28. srpnja 1914. godine.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576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0874056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920826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Preobrazba oružanih snaga iz mirnodopskog u ratno stanje.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834973" y="4000592"/>
            <a:ext cx="48472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Na stranu Trojnog saveza s namjerom vraćanja teritorija izgubljenog u Balkanskim ratovima.</a:t>
            </a:r>
          </a:p>
          <a:p>
            <a:pPr lvl="0"/>
            <a:endParaRPr lang="hr-HR" sz="32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843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6538192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6017" y="5873934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1915. godine sa silama Antante sklopila tajni Londonski ugovor. Obećano joj je proširenje teritorija nakon pobjede u ratu.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834973" y="4000592"/>
            <a:ext cx="48472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dirty="0">
                <a:solidFill>
                  <a:schemeClr val="bg1"/>
                </a:solidFill>
              </a:rPr>
              <a:t>Londonski ugovor bio je nepovoljan za Hrvatsku – njime Italiji obećana Istra, veliki dio Dalmacije i gotovo svi jadranski otoci.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hr-HR" sz="32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0069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3F93CFB5-0D16-434F-86B0-AF356DB22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3103343"/>
              </p:ext>
            </p:extLst>
          </p:nvPr>
        </p:nvGraphicFramePr>
        <p:xfrm>
          <a:off x="8345010" y="2308193"/>
          <a:ext cx="3846990" cy="301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23AD4B-1941-4BF8-BBC1-24DFE636FA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463" y="5998980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C4D6E16-E57B-49AC-9CDE-11790F3709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6A1CC02D-4155-44C2-A3D0-50A0B60060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8149702" cy="652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5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6290426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58392" y="29639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692325" y="3143903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Ratovanje u kojem svaka strana ukopana u rovove drži svoj položaj.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834973" y="4000592"/>
            <a:ext cx="48472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dirty="0">
                <a:solidFill>
                  <a:schemeClr val="bg1"/>
                </a:solidFill>
              </a:rPr>
              <a:t>Bitka kod grada </a:t>
            </a:r>
            <a:r>
              <a:rPr lang="hr-HR" sz="2800" dirty="0" err="1">
                <a:solidFill>
                  <a:schemeClr val="bg1"/>
                </a:solidFill>
              </a:rPr>
              <a:t>Verduna</a:t>
            </a:r>
            <a:r>
              <a:rPr lang="hr-HR" sz="2800" dirty="0">
                <a:solidFill>
                  <a:schemeClr val="bg1"/>
                </a:solidFill>
              </a:rPr>
              <a:t>, bitka na rijeci </a:t>
            </a:r>
            <a:r>
              <a:rPr lang="hr-HR" sz="2800" dirty="0" err="1">
                <a:solidFill>
                  <a:schemeClr val="bg1"/>
                </a:solidFill>
              </a:rPr>
              <a:t>Sommi</a:t>
            </a:r>
            <a:r>
              <a:rPr lang="hr-HR" sz="2800" dirty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hr-HR" sz="32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909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3F93CFB5-0D16-434F-86B0-AF356DB22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5917024"/>
              </p:ext>
            </p:extLst>
          </p:nvPr>
        </p:nvGraphicFramePr>
        <p:xfrm>
          <a:off x="8345010" y="2308193"/>
          <a:ext cx="3846990" cy="301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823AD4B-1941-4BF8-BBC1-24DFE636FA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C4D6E16-E57B-49AC-9CDE-11790F3709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C4D41C1-0F46-4DD5-B075-22D3058C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7892251" cy="6196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25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643</Words>
  <Application>Microsoft Office PowerPoint</Application>
  <PresentationFormat>Custom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sustava Office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Maja Juratovac</dc:creator>
  <cp:lastModifiedBy>dvukelic</cp:lastModifiedBy>
  <cp:revision>21</cp:revision>
  <dcterms:created xsi:type="dcterms:W3CDTF">2020-08-03T17:40:01Z</dcterms:created>
  <dcterms:modified xsi:type="dcterms:W3CDTF">2020-08-04T09:41:23Z</dcterms:modified>
</cp:coreProperties>
</file>